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notesSlides/notesSlide6.xml" ContentType="application/vnd.openxmlformats-officedocument.presentationml.notesSlide+xml"/>
  <Override PartName="/ppt/tags/tag3.xml" ContentType="application/vnd.openxmlformats-officedocument.presentationml.tags+xml"/>
  <Override PartName="/ppt/notesSlides/notesSlide7.xml" ContentType="application/vnd.openxmlformats-officedocument.presentationml.notesSlide+xml"/>
  <Override PartName="/ppt/tags/tag4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5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notesMasterIdLst>
    <p:notesMasterId r:id="rId16"/>
  </p:notesMasterIdLst>
  <p:sldIdLst>
    <p:sldId id="890" r:id="rId2"/>
    <p:sldId id="891" r:id="rId3"/>
    <p:sldId id="892" r:id="rId4"/>
    <p:sldId id="893" r:id="rId5"/>
    <p:sldId id="894" r:id="rId6"/>
    <p:sldId id="895" r:id="rId7"/>
    <p:sldId id="896" r:id="rId8"/>
    <p:sldId id="897" r:id="rId9"/>
    <p:sldId id="898" r:id="rId10"/>
    <p:sldId id="899" r:id="rId11"/>
    <p:sldId id="900" r:id="rId12"/>
    <p:sldId id="901" r:id="rId13"/>
    <p:sldId id="1117" r:id="rId14"/>
    <p:sldId id="90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e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2B1C"/>
    <a:srgbClr val="42E915"/>
    <a:srgbClr val="F35043"/>
    <a:srgbClr val="6AA9FF"/>
    <a:srgbClr val="5A77A9"/>
    <a:srgbClr val="2BF560"/>
    <a:srgbClr val="AF5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60" autoAdjust="0"/>
    <p:restoredTop sz="66229" autoAdjust="0"/>
  </p:normalViewPr>
  <p:slideViewPr>
    <p:cSldViewPr>
      <p:cViewPr varScale="1">
        <p:scale>
          <a:sx n="78" d="100"/>
          <a:sy n="78" d="100"/>
        </p:scale>
        <p:origin x="126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3696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6560"/>
    </p:cViewPr>
  </p:sorterViewPr>
  <p:notesViewPr>
    <p:cSldViewPr>
      <p:cViewPr varScale="1">
        <p:scale>
          <a:sx n="97" d="100"/>
          <a:sy n="97" d="100"/>
        </p:scale>
        <p:origin x="2796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08B2B-AB8C-412D-AB09-211ADA98A227}" type="datetimeFigureOut">
              <a:rPr lang="en-US" smtClean="0"/>
              <a:pPr/>
              <a:t>4/26/2017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3F5014-8F2D-4B6E-8DED-7E807CE1AE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13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F5014-8F2D-4B6E-8DED-7E807CE1AE7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4597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F5014-8F2D-4B6E-8DED-7E807CE1AE70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876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F5014-8F2D-4B6E-8DED-7E807CE1AE70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0998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F5014-8F2D-4B6E-8DED-7E807CE1AE70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086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Evolutionists know about this, they just don’t want to face reality.  They can’t bring themselves to admit that evidence based reasoning proves life could not happen without God.</a:t>
            </a:r>
          </a:p>
          <a:p>
            <a:endParaRPr lang="en-US" dirty="0"/>
          </a:p>
          <a:p>
            <a:r>
              <a:rPr lang="en-US" dirty="0"/>
              <a:t>So, what do they do?</a:t>
            </a:r>
          </a:p>
          <a:p>
            <a:r>
              <a:rPr lang="en-US" dirty="0"/>
              <a:t>They guess that life came from outer space – that aliens planted life here.</a:t>
            </a:r>
          </a:p>
          <a:p>
            <a:r>
              <a:rPr lang="en-US" dirty="0"/>
              <a:t>But this is impossible also – the same problems of information science, entropy, and chemistry prevent life from forming anywhere in any universe.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F5014-8F2D-4B6E-8DED-7E807CE1AE70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531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F5014-8F2D-4B6E-8DED-7E807CE1AE70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938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Grateful to the owners for permission to include this video clip.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F5014-8F2D-4B6E-8DED-7E807CE1AE70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159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F5014-8F2D-4B6E-8DED-7E807CE1AE70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242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F5014-8F2D-4B6E-8DED-7E807CE1AE70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892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F5014-8F2D-4B6E-8DED-7E807CE1AE70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382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F5014-8F2D-4B6E-8DED-7E807CE1AE70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274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F5014-8F2D-4B6E-8DED-7E807CE1AE70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583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video" Target="file:///C:\InfoByChance\ChainBreakOneLink.avi" TargetMode="External"/><Relationship Id="rId1" Type="http://schemas.microsoft.com/office/2007/relationships/media" Target="file:///C:\InfoByChance\ChainBreakOneLink.avi" TargetMode="External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Master" Target="../slideMasters/slideMaster1.xml"/><Relationship Id="rId1" Type="http://schemas.openxmlformats.org/officeDocument/2006/relationships/video" Target="file:///C:\InfoByChance\Chain%20Break%20Ball%20Falls.mpg" TargetMode="External"/><Relationship Id="rId4" Type="http://schemas.openxmlformats.org/officeDocument/2006/relationships/image" Target="../media/image5.w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bg2">
                <a:tint val="88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4/26/2017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  <a:latin typeface="Arial" pitchFamily="34" charset="0"/>
                <a:cs typeface="Arial" pitchFamily="34" charset="0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 baseline="0">
                <a:solidFill>
                  <a:schemeClr val="tx1"/>
                </a:solidFill>
                <a:latin typeface="Arial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4/26/2017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1905000"/>
            <a:ext cx="3352800" cy="4953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8F6BCBE8-30B0-4476-8762-9236B142003A}" type="datetimeFigureOut">
              <a:rPr lang="en-US" smtClean="0"/>
              <a:pPr/>
              <a:t>4/26/2017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4/26/2017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4/26/2017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bg2">
                <a:tint val="88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4/26/2017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bg2">
                <a:tint val="88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4/26/2017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46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4/26/2017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4/26/2017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4/26/2017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0" y="228600"/>
            <a:ext cx="4495800" cy="6858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endParaRPr kumimoji="0"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4/26/2017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pic>
        <p:nvPicPr>
          <p:cNvPr id="6" name="Picture 5" descr="NumberedChainWithTrashCanUnderneath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143000" y="0"/>
            <a:ext cx="1904999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inBreak 1 L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hainBreakOneLink.avi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 cstate="print"/>
          <a:stretch>
            <a:fillRect/>
          </a:stretch>
        </p:blipFill>
        <p:spPr>
          <a:xfrm>
            <a:off x="0" y="1600200"/>
            <a:ext cx="4680155" cy="3581400"/>
          </a:xfrm>
          <a:prstGeom prst="rect">
            <a:avLst/>
          </a:prstGeom>
        </p:spPr>
      </p:pic>
      <p:pic>
        <p:nvPicPr>
          <p:cNvPr id="1026" name="Picture 2" descr="C:\Users\John\AppData\Local\Microsoft\Windows\Temporary Internet Files\Content.IE5\9RE0T43V\MC900116354[1].wmf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2800" y="152400"/>
            <a:ext cx="1776679" cy="886054"/>
          </a:xfrm>
          <a:prstGeom prst="rect">
            <a:avLst/>
          </a:prstGeom>
          <a:noFill/>
        </p:spPr>
      </p:pic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4724400" y="2209800"/>
            <a:ext cx="4419600" cy="2514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3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inBreaksBallFal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hain Break Ball Falls.mpg">
            <a:hlinkClick r:id="" action="ppaction://media"/>
          </p:cNvPr>
          <p:cNvPicPr>
            <a:picLocks noRot="1" noChangeAspect="1"/>
          </p:cNvPicPr>
          <p:nvPr userDrawn="1">
            <a:videoFile r:link="rId1"/>
          </p:nvPr>
        </p:nvPicPr>
        <p:blipFill rotWithShape="1">
          <a:blip r:embed="rId3" cstate="print"/>
          <a:srcRect r="68940"/>
          <a:stretch/>
        </p:blipFill>
        <p:spPr>
          <a:xfrm>
            <a:off x="4038600" y="-4572000"/>
            <a:ext cx="8686800" cy="15572678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228600" y="1219200"/>
            <a:ext cx="3657600" cy="350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26" name="Picture 2" descr="C:\Users\John\AppData\Local\Microsoft\Windows\Temporary Internet Files\Content.IE5\9RE0T43V\MC900116354[1].wmf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152400"/>
            <a:ext cx="1776679" cy="8860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1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bg2">
                <a:tint val="88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F6BCBE8-30B0-4476-8762-9236B142003A}" type="datetimeFigureOut">
              <a:rPr lang="en-US" smtClean="0"/>
              <a:pPr/>
              <a:t>4/26/2017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pic>
        <p:nvPicPr>
          <p:cNvPr id="18" name="Content Placeholder 3"/>
          <p:cNvPicPr>
            <a:picLocks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772400" y="117436"/>
            <a:ext cx="1219200" cy="720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57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6" r:id="rId9"/>
    <p:sldLayoutId id="2147484052" r:id="rId10"/>
    <p:sldLayoutId id="2147484053" r:id="rId11"/>
    <p:sldLayoutId id="2147484054" r:id="rId12"/>
    <p:sldLayoutId id="2147484055" r:id="rId13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Arial" pitchFamily="34" charset="0"/>
          <a:ea typeface="+mj-ea"/>
          <a:cs typeface="Arial" pitchFamily="34" charset="0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C:\InfoByChance\AlienSpaceshipWithAudio_low%20quality%20use%20AVI%20file%20below%20instead.MPG" TargetMode="External"/><Relationship Id="rId1" Type="http://schemas.microsoft.com/office/2007/relationships/media" Target="file:///C:\InfoByChance\AlienSpaceshipWithAudio_low%20quality%20use%20AVI%20file%20below%20instead.MPG" TargetMode="Externa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7.jpeg"/><Relationship Id="rId5" Type="http://schemas.openxmlformats.org/officeDocument/2006/relationships/hyperlink" Target="http://www.youtube.com/watch?v=MX7Htg2HxkA" TargetMode="External"/><Relationship Id="rId4" Type="http://schemas.openxmlformats.org/officeDocument/2006/relationships/hyperlink" Target="DawkinsStumpedOnInfoByChance.mp4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7.jpeg"/><Relationship Id="rId5" Type="http://schemas.openxmlformats.org/officeDocument/2006/relationships/hyperlink" Target="http://www.youtube.com/watch?v=MX7Htg2HxkA" TargetMode="External"/><Relationship Id="rId4" Type="http://schemas.openxmlformats.org/officeDocument/2006/relationships/hyperlink" Target="Dawkins_1Hello_2NoGod_3AliensMadeLife.mp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hyperlink" Target="https://en.wikipedia.org/wiki/James_D._Watson" TargetMode="External"/><Relationship Id="rId5" Type="http://schemas.openxmlformats.org/officeDocument/2006/relationships/hyperlink" Target="https://en.wikipedia.org/wiki/Molecule" TargetMode="External"/><Relationship Id="rId4" Type="http://schemas.openxmlformats.org/officeDocument/2006/relationships/hyperlink" Target="https://en.wikipedia.org/wiki/DNA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952501" y="1173960"/>
            <a:ext cx="7315199" cy="1295400"/>
          </a:xfrm>
          <a:prstGeom prst="rect">
            <a:avLst/>
          </a:prstGeom>
        </p:spPr>
        <p:txBody>
          <a:bodyPr vert="horz" lIns="100584" tIns="45720" anchor="b">
            <a:normAutofit/>
          </a:bodyPr>
          <a:lstStyle>
            <a:lvl1pPr marL="0" indent="0" algn="l" rtl="0" eaLnBrk="1" latinLnBrk="0" hangingPunct="1">
              <a:spcBef>
                <a:spcPts val="0"/>
              </a:spcBef>
              <a:buClr>
                <a:schemeClr val="tx2"/>
              </a:buClr>
              <a:buSzPct val="95000"/>
              <a:buFont typeface="Wingdings"/>
              <a:buNone/>
              <a:defRPr kumimoji="0" sz="20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None/>
              <a:defRPr kumimoji="0" sz="2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None/>
              <a:defRPr kumimoji="0"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68580" algn="ctr">
              <a:buClr>
                <a:srgbClr val="D6ECFF"/>
              </a:buClr>
            </a:pPr>
            <a:r>
              <a:rPr lang="en-US" sz="3600" dirty="0">
                <a:solidFill>
                  <a:srgbClr val="00ADDC">
                    <a:lumMod val="60000"/>
                    <a:lumOff val="40000"/>
                  </a:srgbClr>
                </a:solidFill>
              </a:rPr>
              <a:t>Are You an Accident of Nature?</a:t>
            </a:r>
          </a:p>
          <a:p>
            <a:pPr marL="68580" algn="ctr">
              <a:buClr>
                <a:srgbClr val="D6ECFF"/>
              </a:buClr>
            </a:pPr>
            <a:r>
              <a:rPr lang="en-US" sz="3600" dirty="0">
                <a:solidFill>
                  <a:srgbClr val="00ADDC">
                    <a:lumMod val="60000"/>
                    <a:lumOff val="40000"/>
                  </a:srgbClr>
                </a:solidFill>
              </a:rPr>
              <a:t>Part </a:t>
            </a:r>
            <a:r>
              <a:rPr lang="en-US" sz="3600" dirty="0" smtClean="0">
                <a:solidFill>
                  <a:srgbClr val="00ADDC">
                    <a:lumMod val="60000"/>
                    <a:lumOff val="40000"/>
                  </a:srgbClr>
                </a:solidFill>
              </a:rPr>
              <a:t>5</a:t>
            </a:r>
            <a:endParaRPr lang="en-US" sz="3600" dirty="0">
              <a:solidFill>
                <a:srgbClr val="00ADDC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76275" y="3124200"/>
            <a:ext cx="7867650" cy="1981200"/>
          </a:xfrm>
          <a:prstGeom prst="rect">
            <a:avLst/>
          </a:prstGeom>
        </p:spPr>
        <p:txBody>
          <a:bodyPr vert="horz" lIns="100584" tIns="45720" anchor="b">
            <a:normAutofit/>
          </a:bodyPr>
          <a:lstStyle/>
          <a:p>
            <a:pPr algn="ctr">
              <a:buClr>
                <a:srgbClr val="D6ECFF"/>
              </a:buClr>
              <a:buSzPct val="95000"/>
              <a:buFont typeface="Wingdings"/>
              <a:buNone/>
              <a:defRPr/>
            </a:pP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Evolutionist Richard Dawkins</a:t>
            </a:r>
          </a:p>
          <a:p>
            <a:pPr algn="ctr">
              <a:buClr>
                <a:srgbClr val="D6ECFF"/>
              </a:buClr>
              <a:buSzPct val="95000"/>
              <a:buFont typeface="Wingdings"/>
              <a:buNone/>
              <a:defRPr/>
            </a:pP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rgbClr val="D6ECFF"/>
              </a:buClr>
              <a:buSzPct val="95000"/>
              <a:buFont typeface="Wingdings"/>
              <a:buNone/>
              <a:defRPr/>
            </a:pP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Maybe aliens created 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life.</a:t>
            </a:r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23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772400" cy="70713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4907760"/>
          </a:xfrm>
        </p:spPr>
        <p:txBody>
          <a:bodyPr/>
          <a:lstStyle/>
          <a:p>
            <a:pPr marL="68580" indent="0">
              <a:buNone/>
            </a:pPr>
            <a:r>
              <a:rPr lang="en-US" dirty="0"/>
              <a:t>“. . . we have considered Directed Panspermia, the theory that organisms</a:t>
            </a:r>
          </a:p>
          <a:p>
            <a:pPr marL="68580" indent="0">
              <a:buNone/>
            </a:pPr>
            <a:r>
              <a:rPr lang="en-US" dirty="0"/>
              <a:t>were deliberately transmitted to the earth</a:t>
            </a:r>
          </a:p>
          <a:p>
            <a:pPr marL="68580" indent="0">
              <a:buNone/>
            </a:pPr>
            <a:r>
              <a:rPr lang="en-US" dirty="0"/>
              <a:t>by intelligent beings on another planet. “ </a:t>
            </a:r>
          </a:p>
        </p:txBody>
      </p:sp>
    </p:spTree>
    <p:extLst>
      <p:ext uri="{BB962C8B-B14F-4D97-AF65-F5344CB8AC3E}">
        <p14:creationId xmlns:p14="http://schemas.microsoft.com/office/powerpoint/2010/main" val="247578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Aliens did it!</a:t>
            </a:r>
          </a:p>
        </p:txBody>
      </p:sp>
      <p:pic>
        <p:nvPicPr>
          <p:cNvPr id="6" name="AlienSpaceshipWithAudio_low quality use AVI file below instead.MPG">
            <a:hlinkClick r:id="" action="ppaction://media"/>
          </p:cNvPr>
          <p:cNvPicPr>
            <a:picLocks noGrp="1" noChangeAspect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762000" y="1219200"/>
            <a:ext cx="7696200" cy="559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14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22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772400" cy="914400"/>
          </a:xfrm>
        </p:spPr>
        <p:txBody>
          <a:bodyPr/>
          <a:lstStyle/>
          <a:p>
            <a:pPr algn="ctr"/>
            <a:r>
              <a:rPr lang="en-US" sz="3600" dirty="0"/>
              <a:t>Richard Dawkins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4572000"/>
            <a:ext cx="6858000" cy="1874040"/>
          </a:xfrm>
          <a:noFill/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endParaRPr lang="en-US" sz="41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r>
              <a:rPr lang="en-US" sz="41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hlinkClick r:id="rId4" action="ppaction://hlinkfile"/>
              </a:rPr>
              <a:t>Can’t Think of an Example of Information Increase in DNA</a:t>
            </a:r>
            <a:r>
              <a:rPr lang="en-US" sz="4100" b="1" dirty="0">
                <a:ln>
                  <a:solidFill>
                    <a:schemeClr val="bg1"/>
                  </a:solidFill>
                </a:ln>
                <a:latin typeface="Arial Black" panose="020B0A04020102020204" pitchFamily="34" charset="0"/>
                <a:cs typeface="Aharoni" panose="02010803020104030203" pitchFamily="2" charset="-79"/>
                <a:hlinkClick r:id="rId5"/>
              </a:rPr>
              <a:t/>
            </a:r>
            <a:br>
              <a:rPr lang="en-US" sz="4100" b="1" dirty="0">
                <a:ln>
                  <a:solidFill>
                    <a:schemeClr val="bg1"/>
                  </a:solidFill>
                </a:ln>
                <a:latin typeface="Arial Black" panose="020B0A04020102020204" pitchFamily="34" charset="0"/>
                <a:cs typeface="Aharoni" panose="02010803020104030203" pitchFamily="2" charset="-79"/>
                <a:hlinkClick r:id="rId5"/>
              </a:rPr>
            </a:br>
            <a:endParaRPr lang="en-US" sz="4100" b="1" dirty="0">
              <a:ln>
                <a:solidFill>
                  <a:schemeClr val="bg1"/>
                </a:solidFill>
              </a:ln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640080" indent="-571500">
              <a:buNone/>
            </a:pPr>
            <a:endParaRPr lang="en-US" sz="28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640080" indent="-571500">
              <a:buNone/>
            </a:pPr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pPr marL="640080" indent="-571500">
              <a:buNone/>
            </a:pPr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4" name="Picture 3" descr="Richard_Dawkins_phot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96888" y="1524000"/>
            <a:ext cx="2594312" cy="27765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70299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170" y="533400"/>
            <a:ext cx="7924800" cy="914400"/>
          </a:xfrm>
        </p:spPr>
        <p:txBody>
          <a:bodyPr/>
          <a:lstStyle/>
          <a:p>
            <a:pPr marL="68580" indent="0"/>
            <a:r>
              <a:rPr lang="en-US" sz="3600" dirty="0"/>
              <a:t>Give your own presentations.  </a:t>
            </a:r>
            <a:br>
              <a:rPr lang="en-US" sz="3600" dirty="0"/>
            </a:br>
            <a:r>
              <a:rPr lang="en-US" sz="3600" dirty="0"/>
              <a:t>Free downloads of </a:t>
            </a:r>
            <a:r>
              <a:rPr lang="en-US" sz="3600" dirty="0" err="1"/>
              <a:t>Powerpoints</a:t>
            </a:r>
            <a:r>
              <a:rPr lang="en-US" sz="3600" dirty="0"/>
              <a:t> used in these videos at: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895600"/>
            <a:ext cx="4038600" cy="9906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4000" dirty="0" smtClean="0"/>
              <a:t>Educate7.com</a:t>
            </a:r>
            <a:endParaRPr lang="en-US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8650" y="4876800"/>
            <a:ext cx="8039100" cy="1447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68580" indent="0">
              <a:buClr>
                <a:srgbClr val="D6ECFF"/>
              </a:buClr>
              <a:buFont typeface="Wingdings"/>
              <a:buNone/>
            </a:pPr>
            <a:endParaRPr lang="en-US" sz="40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04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952501" y="1173960"/>
            <a:ext cx="7315199" cy="1295400"/>
          </a:xfrm>
          <a:prstGeom prst="rect">
            <a:avLst/>
          </a:prstGeom>
        </p:spPr>
        <p:txBody>
          <a:bodyPr vert="horz" lIns="100584" tIns="45720" anchor="b">
            <a:normAutofit fontScale="85000" lnSpcReduction="20000"/>
          </a:bodyPr>
          <a:lstStyle>
            <a:lvl1pPr marL="0" indent="0" algn="l" rtl="0" eaLnBrk="1" latinLnBrk="0" hangingPunct="1">
              <a:spcBef>
                <a:spcPts val="0"/>
              </a:spcBef>
              <a:buClr>
                <a:schemeClr val="tx2"/>
              </a:buClr>
              <a:buSzPct val="95000"/>
              <a:buFont typeface="Wingdings"/>
              <a:buNone/>
              <a:defRPr kumimoji="0" sz="20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None/>
              <a:defRPr kumimoji="0" sz="2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None/>
              <a:defRPr kumimoji="0"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68580" algn="ctr">
              <a:buClr>
                <a:srgbClr val="D6ECFF"/>
              </a:buClr>
            </a:pPr>
            <a:r>
              <a:rPr lang="en-US" sz="3600" dirty="0">
                <a:solidFill>
                  <a:prstClr val="white"/>
                </a:solidFill>
              </a:rPr>
              <a:t>Next:</a:t>
            </a:r>
          </a:p>
          <a:p>
            <a:pPr marL="68580" algn="ctr">
              <a:buClr>
                <a:srgbClr val="D6ECFF"/>
              </a:buClr>
            </a:pPr>
            <a:r>
              <a:rPr lang="en-US" sz="3600" dirty="0">
                <a:solidFill>
                  <a:srgbClr val="00ADDC">
                    <a:lumMod val="60000"/>
                    <a:lumOff val="40000"/>
                  </a:srgbClr>
                </a:solidFill>
              </a:rPr>
              <a:t>Are You an Accident of Nature?</a:t>
            </a:r>
          </a:p>
          <a:p>
            <a:pPr marL="68580" algn="ctr">
              <a:buClr>
                <a:srgbClr val="D6ECFF"/>
              </a:buClr>
            </a:pPr>
            <a:r>
              <a:rPr lang="en-US" sz="3600" dirty="0">
                <a:solidFill>
                  <a:srgbClr val="00ADDC">
                    <a:lumMod val="60000"/>
                    <a:lumOff val="40000"/>
                  </a:srgbClr>
                </a:solidFill>
              </a:rPr>
              <a:t>Part </a:t>
            </a:r>
            <a:r>
              <a:rPr lang="en-US" sz="3600" dirty="0" smtClean="0">
                <a:solidFill>
                  <a:srgbClr val="00ADDC">
                    <a:lumMod val="60000"/>
                    <a:lumOff val="40000"/>
                  </a:srgbClr>
                </a:solidFill>
              </a:rPr>
              <a:t>6</a:t>
            </a:r>
            <a:endParaRPr lang="en-US" sz="3600" dirty="0">
              <a:solidFill>
                <a:srgbClr val="00ADDC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104900" y="3352800"/>
            <a:ext cx="7010400" cy="1143000"/>
          </a:xfrm>
          <a:prstGeom prst="rect">
            <a:avLst/>
          </a:prstGeom>
        </p:spPr>
        <p:txBody>
          <a:bodyPr vert="horz" lIns="100584" tIns="45720" anchor="b">
            <a:noAutofit/>
          </a:bodyPr>
          <a:lstStyle/>
          <a:p>
            <a:pPr algn="ctr">
              <a:buClr>
                <a:srgbClr val="D6ECFF"/>
              </a:buClr>
              <a:buSzPct val="95000"/>
              <a:buFont typeface="Wingdings"/>
              <a:buNone/>
              <a:defRPr/>
            </a:pP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information by 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chance in 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universe</a:t>
            </a:r>
          </a:p>
        </p:txBody>
      </p:sp>
    </p:spTree>
    <p:extLst>
      <p:ext uri="{BB962C8B-B14F-4D97-AF65-F5344CB8AC3E}">
        <p14:creationId xmlns:p14="http://schemas.microsoft.com/office/powerpoint/2010/main" val="2493266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 from Outer Space?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514600"/>
            <a:ext cx="7391400" cy="731040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n-US" sz="3600" dirty="0"/>
              <a:t>Did aliens plant life on earth?</a:t>
            </a:r>
          </a:p>
        </p:txBody>
      </p:sp>
    </p:spTree>
    <p:extLst>
      <p:ext uri="{BB962C8B-B14F-4D97-AF65-F5344CB8AC3E}">
        <p14:creationId xmlns:p14="http://schemas.microsoft.com/office/powerpoint/2010/main" val="383909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772400" cy="914400"/>
          </a:xfrm>
        </p:spPr>
        <p:txBody>
          <a:bodyPr/>
          <a:lstStyle/>
          <a:p>
            <a:pPr algn="ctr"/>
            <a:r>
              <a:rPr lang="en-US" sz="3600" dirty="0"/>
              <a:t>Richard Dawkins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00"/>
            <a:ext cx="8229600" cy="1874040"/>
          </a:xfrm>
          <a:noFill/>
        </p:spPr>
        <p:txBody>
          <a:bodyPr>
            <a:normAutofit fontScale="77500" lnSpcReduction="20000"/>
          </a:bodyPr>
          <a:lstStyle/>
          <a:p>
            <a:pPr marL="640080" indent="-571500">
              <a:buNone/>
            </a:pPr>
            <a:endParaRPr lang="en-US" sz="28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r>
              <a:rPr lang="en-US" sz="41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4" action="ppaction://hlinkfile"/>
              </a:rPr>
              <a:t>Thinks Intelligent Design a Possibility  !!!!!</a:t>
            </a:r>
            <a:endParaRPr lang="en-US" sz="41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5"/>
              </a:rPr>
              <a:t/>
            </a:r>
            <a:b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5"/>
              </a:rPr>
            </a:br>
            <a:endParaRPr lang="en-US" sz="28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640080" indent="-571500">
              <a:buNone/>
            </a:pPr>
            <a:endParaRPr lang="en-US" sz="28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640080" indent="-571500">
              <a:buNone/>
            </a:pPr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pPr marL="640080" indent="-571500">
              <a:buNone/>
            </a:pPr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4" name="Picture 3" descr="Richard_Dawkins_phot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96888" y="1524000"/>
            <a:ext cx="2594312" cy="27765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5621042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0"/>
            <a:ext cx="6629400" cy="914400"/>
          </a:xfrm>
        </p:spPr>
        <p:txBody>
          <a:bodyPr/>
          <a:lstStyle/>
          <a:p>
            <a:pPr algn="ctr"/>
            <a:r>
              <a:rPr lang="en-US" sz="3600" dirty="0" smtClean="0"/>
              <a:t>Film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3886200" y="1828800"/>
            <a:ext cx="914400" cy="2057400"/>
          </a:xfrm>
          <a:prstGeom prst="rect">
            <a:avLst/>
          </a:prstGeom>
        </p:spPr>
        <p:txBody>
          <a:bodyPr vert="horz" wrap="none" lIns="100584" tIns="45720" rtlCol="0" anchor="b">
            <a:normAutofit/>
          </a:bodyPr>
          <a:lstStyle/>
          <a:p>
            <a:pPr algn="ctr">
              <a:buClr>
                <a:srgbClr val="D6ECFF"/>
              </a:buClr>
              <a:buSzPct val="95000"/>
            </a:pPr>
            <a:r>
              <a:rPr lang="en-US" sz="47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Expelled:</a:t>
            </a:r>
          </a:p>
          <a:p>
            <a:pPr algn="ctr">
              <a:buClr>
                <a:srgbClr val="D6ECFF"/>
              </a:buClr>
              <a:buSzPct val="95000"/>
            </a:pPr>
            <a:r>
              <a:rPr lang="en-US" sz="47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No Intelligence  Allowed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0" y="4800600"/>
            <a:ext cx="914400" cy="914400"/>
          </a:xfrm>
          <a:prstGeom prst="rect">
            <a:avLst/>
          </a:prstGeom>
        </p:spPr>
        <p:txBody>
          <a:bodyPr vert="horz" wrap="none" lIns="100584" tIns="45720" rtlCol="0" anchor="b">
            <a:normAutofit/>
          </a:bodyPr>
          <a:lstStyle/>
          <a:p>
            <a:pPr algn="ctr">
              <a:buClr>
                <a:srgbClr val="D6ECFF"/>
              </a:buClr>
              <a:buSzPct val="95000"/>
            </a:pPr>
            <a:r>
              <a:rPr lang="en-US" sz="28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Used  by permission of Canadian Friends</a:t>
            </a:r>
            <a:endParaRPr lang="en-US" sz="28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67611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 Stein’s comment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35504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/>
              <a:t>“Professor Dawkins was not against intelligent design.  </a:t>
            </a:r>
          </a:p>
          <a:p>
            <a:pPr>
              <a:buNone/>
            </a:pPr>
            <a:endParaRPr lang="en-US" sz="4000" dirty="0"/>
          </a:p>
          <a:p>
            <a:pPr>
              <a:buNone/>
            </a:pPr>
            <a:r>
              <a:rPr lang="en-US" sz="4000" dirty="0"/>
              <a:t>Just certain types of designers, such as God.”</a:t>
            </a:r>
          </a:p>
        </p:txBody>
      </p:sp>
    </p:spTree>
    <p:extLst>
      <p:ext uri="{BB962C8B-B14F-4D97-AF65-F5344CB8AC3E}">
        <p14:creationId xmlns:p14="http://schemas.microsoft.com/office/powerpoint/2010/main" val="254067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772400" cy="914400"/>
          </a:xfrm>
        </p:spPr>
        <p:txBody>
          <a:bodyPr/>
          <a:lstStyle/>
          <a:p>
            <a:pPr algn="ctr"/>
            <a:r>
              <a:rPr lang="en-US" sz="3600" dirty="0"/>
              <a:t>Richard Dawkins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4267200"/>
            <a:ext cx="8153400" cy="1905000"/>
          </a:xfrm>
          <a:noFill/>
        </p:spPr>
        <p:txBody>
          <a:bodyPr>
            <a:normAutofit fontScale="25000" lnSpcReduction="20000"/>
          </a:bodyPr>
          <a:lstStyle/>
          <a:p>
            <a:pPr marL="640080" indent="-571500">
              <a:buAutoNum type="arabicParenR"/>
            </a:pPr>
            <a:endParaRPr lang="en-US" sz="5600" b="1" dirty="0">
              <a:ln>
                <a:solidFill>
                  <a:schemeClr val="bg1"/>
                </a:solidFill>
              </a:ln>
              <a:latin typeface="Arial" pitchFamily="34" charset="0"/>
              <a:cs typeface="Arial" pitchFamily="34" charset="0"/>
            </a:endParaRPr>
          </a:p>
          <a:p>
            <a:pPr marL="640080" indent="-571500">
              <a:buAutoNum type="arabicParenR"/>
            </a:pPr>
            <a:r>
              <a:rPr lang="en-US" sz="11200" b="1" dirty="0">
                <a:ln>
                  <a:solidFill>
                    <a:schemeClr val="bg1"/>
                  </a:solidFill>
                </a:ln>
                <a:latin typeface="Arial" pitchFamily="34" charset="0"/>
                <a:cs typeface="Arial" pitchFamily="34" charset="0"/>
              </a:rPr>
              <a:t>“. . . If you look at the details of biochemistry . . . you might find a signature of some sort of designer.”</a:t>
            </a:r>
          </a:p>
          <a:p>
            <a:pPr marL="640080" indent="-571500">
              <a:buAutoNum type="arabicParenR"/>
            </a:pPr>
            <a:endParaRPr lang="en-US" sz="4100" dirty="0">
              <a:ln>
                <a:solidFill>
                  <a:schemeClr val="bg1"/>
                </a:solidFill>
              </a:ln>
              <a:latin typeface="Arial" pitchFamily="34" charset="0"/>
              <a:cs typeface="Arial" pitchFamily="34" charset="0"/>
            </a:endParaRPr>
          </a:p>
          <a:p>
            <a:pPr marL="640080" indent="-571500">
              <a:buNone/>
            </a:pPr>
            <a:endParaRPr lang="en-US" sz="28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640080" indent="-571500">
              <a:buNone/>
            </a:pPr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pPr marL="640080" indent="-571500">
              <a:buNone/>
            </a:pPr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4" name="Picture 3" descr="Richard_Dawkins_phot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96888" y="1524000"/>
            <a:ext cx="2594312" cy="27765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90716492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772400" cy="914400"/>
          </a:xfrm>
        </p:spPr>
        <p:txBody>
          <a:bodyPr/>
          <a:lstStyle/>
          <a:p>
            <a:pPr algn="ctr"/>
            <a:r>
              <a:rPr lang="en-US" sz="3600" dirty="0"/>
              <a:t>Richard Dawkins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419600"/>
            <a:ext cx="8153400" cy="1905000"/>
          </a:xfrm>
          <a:noFill/>
        </p:spPr>
        <p:txBody>
          <a:bodyPr>
            <a:normAutofit fontScale="62500" lnSpcReduction="20000"/>
          </a:bodyPr>
          <a:lstStyle/>
          <a:p>
            <a:pPr marL="640080" indent="-571500">
              <a:buNone/>
            </a:pPr>
            <a:endParaRPr lang="en-US" sz="28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640080" indent="-571500">
              <a:buNone/>
            </a:pPr>
            <a:r>
              <a:rPr lang="en-US" sz="5900" dirty="0">
                <a:ln>
                  <a:solidFill>
                    <a:schemeClr val="bg1"/>
                  </a:solidFill>
                </a:ln>
                <a:latin typeface="Arial" pitchFamily="34" charset="0"/>
                <a:cs typeface="Arial" pitchFamily="34" charset="0"/>
              </a:rPr>
              <a:t>“Designed a form of life which they perhaps seeded onto this planet.”</a:t>
            </a:r>
          </a:p>
          <a:p>
            <a:pPr marL="640080" indent="-571500">
              <a:buNone/>
            </a:pPr>
            <a:endParaRPr lang="en-US" sz="4100" dirty="0">
              <a:ln>
                <a:solidFill>
                  <a:schemeClr val="bg1"/>
                </a:solidFill>
              </a:ln>
              <a:latin typeface="Arial" pitchFamily="34" charset="0"/>
              <a:cs typeface="Arial" pitchFamily="34" charset="0"/>
            </a:endParaRPr>
          </a:p>
          <a:p>
            <a:pPr marL="640080" indent="-571500">
              <a:buNone/>
            </a:pPr>
            <a:endParaRPr lang="en-US" sz="28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640080" indent="-571500">
              <a:buNone/>
            </a:pPr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pPr marL="640080" indent="-571500">
              <a:buNone/>
            </a:pPr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4" name="Picture 3" descr="Richard_Dawkins_phot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96888" y="1524000"/>
            <a:ext cx="2594312" cy="27765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84813794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Francis Crick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7315200" cy="1188240"/>
          </a:xfrm>
        </p:spPr>
        <p:txBody>
          <a:bodyPr/>
          <a:lstStyle/>
          <a:p>
            <a:pPr marL="68580" indent="0">
              <a:buNone/>
            </a:pPr>
            <a:r>
              <a:rPr lang="en-US" dirty="0"/>
              <a:t>co-discoverer of the structure of the </a:t>
            </a:r>
            <a:r>
              <a:rPr lang="en-US" dirty="0">
                <a:hlinkClick r:id="rId4" tooltip="DNA"/>
              </a:rPr>
              <a:t>DNA</a:t>
            </a:r>
            <a:r>
              <a:rPr lang="en-US" dirty="0"/>
              <a:t> </a:t>
            </a:r>
            <a:r>
              <a:rPr lang="en-US" dirty="0">
                <a:hlinkClick r:id="rId5" tooltip="Molecule"/>
              </a:rPr>
              <a:t>molecule</a:t>
            </a:r>
            <a:r>
              <a:rPr lang="en-US" dirty="0"/>
              <a:t> with </a:t>
            </a:r>
            <a:r>
              <a:rPr lang="en-US" dirty="0">
                <a:hlinkClick r:id="rId6" tooltip="James D. Watson"/>
              </a:rPr>
              <a:t>James D. Watson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2819400"/>
            <a:ext cx="8001000" cy="3276600"/>
          </a:xfrm>
          <a:prstGeom prst="rect">
            <a:avLst/>
          </a:prstGeom>
        </p:spPr>
        <p:txBody>
          <a:bodyPr vert="horz" wrap="square" lIns="100584" tIns="45720" rtlCol="0" anchor="b">
            <a:normAutofit/>
          </a:bodyPr>
          <a:lstStyle/>
          <a:p>
            <a:pPr algn="ctr">
              <a:buClr>
                <a:srgbClr val="D6ECFF"/>
              </a:buClr>
              <a:buSzPct val="95000"/>
            </a:pPr>
            <a:r>
              <a:rPr lang="en-US" sz="3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Shared </a:t>
            </a:r>
            <a:r>
              <a:rPr lang="en-US" sz="3200" u="sng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Nobel Prize </a:t>
            </a:r>
            <a:r>
              <a:rPr lang="en-US" sz="3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with 2 other men</a:t>
            </a:r>
          </a:p>
          <a:p>
            <a:pPr algn="ctr">
              <a:buClr>
                <a:srgbClr val="D6ECFF"/>
              </a:buClr>
              <a:buSzPct val="95000"/>
            </a:pPr>
            <a:endParaRPr lang="en-US" sz="32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Clr>
                <a:srgbClr val="D6ECFF"/>
              </a:buClr>
              <a:buSzPct val="95000"/>
            </a:pPr>
            <a:r>
              <a:rPr lang="en-US" sz="3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“for their discoveries concerning the molecular structure of nucleic acids (DNA) and it significance for </a:t>
            </a:r>
            <a:r>
              <a:rPr lang="en-US" sz="3200" u="sng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information transfer </a:t>
            </a:r>
            <a:r>
              <a:rPr lang="en-US" sz="3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in living material”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1355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990600"/>
            <a:ext cx="8130858" cy="5695265"/>
          </a:xfrm>
        </p:spPr>
      </p:pic>
    </p:spTree>
    <p:extLst>
      <p:ext uri="{BB962C8B-B14F-4D97-AF65-F5344CB8AC3E}">
        <p14:creationId xmlns:p14="http://schemas.microsoft.com/office/powerpoint/2010/main" val="217572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15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15.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>
    <a:txDef>
      <a:spPr/>
      <a:bodyPr vert="horz" lIns="100584" tIns="45720" anchor="b">
        <a:normAutofit/>
      </a:bodyPr>
      <a:lstStyle>
        <a:defPPr algn="ctr">
          <a:buClr>
            <a:schemeClr val="tx2"/>
          </a:buClr>
          <a:buSzPct val="95000"/>
          <a:defRPr sz="320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43299</TotalTime>
  <Words>324</Words>
  <Application>Microsoft Office PowerPoint</Application>
  <PresentationFormat>On-screen Show (4:3)</PresentationFormat>
  <Paragraphs>67</Paragraphs>
  <Slides>14</Slides>
  <Notes>12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Aharoni</vt:lpstr>
      <vt:lpstr>Arial</vt:lpstr>
      <vt:lpstr>Arial Black</vt:lpstr>
      <vt:lpstr>Calibri</vt:lpstr>
      <vt:lpstr>Corbel</vt:lpstr>
      <vt:lpstr>Wingdings</vt:lpstr>
      <vt:lpstr>Wingdings 2</vt:lpstr>
      <vt:lpstr>Wingdings 3</vt:lpstr>
      <vt:lpstr>Metro</vt:lpstr>
      <vt:lpstr>PowerPoint Presentation</vt:lpstr>
      <vt:lpstr>Life from Outer Space?</vt:lpstr>
      <vt:lpstr>Richard Dawkins</vt:lpstr>
      <vt:lpstr>Film</vt:lpstr>
      <vt:lpstr>Ben Stein’s comment</vt:lpstr>
      <vt:lpstr>Richard Dawkins</vt:lpstr>
      <vt:lpstr>Richard Dawkins</vt:lpstr>
      <vt:lpstr>Francis Crick</vt:lpstr>
      <vt:lpstr>PowerPoint Presentation</vt:lpstr>
      <vt:lpstr>PowerPoint Presentation</vt:lpstr>
      <vt:lpstr>Aliens did it!</vt:lpstr>
      <vt:lpstr>Richard Dawkins</vt:lpstr>
      <vt:lpstr>Give your own presentations.   Free downloads of Powerpoints used in these videos at: 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By Chance</dc:title>
  <dc:creator>Mike</dc:creator>
  <cp:lastModifiedBy>Mike D</cp:lastModifiedBy>
  <cp:revision>3101</cp:revision>
  <dcterms:created xsi:type="dcterms:W3CDTF">2012-12-07T22:34:08Z</dcterms:created>
  <dcterms:modified xsi:type="dcterms:W3CDTF">2017-04-26T17:52:04Z</dcterms:modified>
</cp:coreProperties>
</file>